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90" r:id="rId2"/>
    <p:sldId id="291" r:id="rId3"/>
    <p:sldId id="321" r:id="rId4"/>
    <p:sldId id="657" r:id="rId5"/>
    <p:sldId id="658" r:id="rId6"/>
    <p:sldId id="661" r:id="rId7"/>
    <p:sldId id="659" r:id="rId8"/>
    <p:sldId id="662" r:id="rId9"/>
    <p:sldId id="663" r:id="rId10"/>
    <p:sldId id="664" r:id="rId11"/>
    <p:sldId id="665" r:id="rId12"/>
    <p:sldId id="666" r:id="rId13"/>
    <p:sldId id="667" r:id="rId14"/>
    <p:sldId id="668" r:id="rId15"/>
    <p:sldId id="669" r:id="rId16"/>
    <p:sldId id="670" r:id="rId17"/>
    <p:sldId id="671" r:id="rId18"/>
    <p:sldId id="672" r:id="rId19"/>
    <p:sldId id="676" r:id="rId20"/>
    <p:sldId id="677" r:id="rId21"/>
    <p:sldId id="673" r:id="rId22"/>
    <p:sldId id="674" r:id="rId23"/>
    <p:sldId id="678" r:id="rId24"/>
    <p:sldId id="675" r:id="rId25"/>
    <p:sldId id="679" r:id="rId26"/>
    <p:sldId id="680" r:id="rId27"/>
    <p:sldId id="681" r:id="rId28"/>
    <p:sldId id="682" r:id="rId29"/>
    <p:sldId id="683" r:id="rId30"/>
    <p:sldId id="684" r:id="rId31"/>
    <p:sldId id="685" r:id="rId32"/>
    <p:sldId id="686" r:id="rId33"/>
    <p:sldId id="687" r:id="rId34"/>
    <p:sldId id="688" r:id="rId35"/>
    <p:sldId id="689" r:id="rId36"/>
    <p:sldId id="690" r:id="rId37"/>
    <p:sldId id="691" r:id="rId38"/>
    <p:sldId id="692" r:id="rId39"/>
    <p:sldId id="693" r:id="rId40"/>
    <p:sldId id="694" r:id="rId41"/>
    <p:sldId id="695" r:id="rId42"/>
    <p:sldId id="696" r:id="rId4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6"/>
  </p:normalViewPr>
  <p:slideViewPr>
    <p:cSldViewPr snapToGrid="0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2DA81-7A5B-4B6E-885F-2A8E0F9C6234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D1B20-0390-4190-A9E0-E4E93D2378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18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D53C03-911C-4B49-85BF-FA4576EDF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723CBCD-CEF9-424F-B642-7AC62CCA9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4F5DC0B-E2C4-4913-A4F5-A8F0464A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75A0F2C-1901-4DC7-A407-A436EE0C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3633C01-3B56-4D93-889E-528DF840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1280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154D65-8E45-47BF-93DD-99EECB74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69A54CA-A40A-47A2-89C5-4F41D4424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AFBF01-2AD5-4AC4-BF81-1A17913E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B6D46F1-9538-43FF-82C4-6A0D5BE2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8E267A7-2C71-45CB-9F01-94D3761E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423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1D462F0F-384E-4290-B718-C735D4B6A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0FA4A71-1432-444C-B2AF-A5E6E7CD7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BE802A-8ABE-439E-8FE8-6334DB35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A90DCFD-CE2D-446C-8B69-2E30FC4D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96EF7AE-147A-4D96-A738-BA3E6441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10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8E86AB-C47A-481D-B494-55DE9257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A9414D-E85D-4A10-BA9C-DA899B08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37FDFDC-628C-478F-AEBD-4833A535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2E6B600-C75A-40FC-98B2-A7AF6D27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1B16DB3-15A3-4602-A983-27283966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818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1A0CAF-9C53-4758-BB33-40A35BAD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BB33138-E87D-4ABA-96BC-41D63B6B1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E840907-A009-4DAB-B591-17C497562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EDCFF89-4FD6-477E-BFBB-3605ED369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B6FD458-50A3-4298-B085-D4B7C2BF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898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419438-3CB5-40FB-A47A-79CD25741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DF9659-EF90-44DD-AC4A-402395876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8B7C425-9EAE-4950-845E-49F2EABF4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6ECE11B-79CA-427D-B946-131EA1224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75F4458-36AB-4F59-A883-5BBF7AE9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813AA42-5EAB-4DBE-BE32-C26AA7D4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5652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913EC8-CFE0-4B3A-B9BB-9A3DB4C9A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DFC12CC-D628-44C6-A013-E4C014547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9868858-DD3C-4A6E-A6A0-19D0E448F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063C712E-4446-435A-8F3D-C32F97112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6D37955-C3DB-46CA-BE8C-1D67DC8BF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AE88B43-39AA-4918-8DEE-A050D224F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D178CA3-5BB3-44A1-A8E2-28A98BD6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8F95D8D-F71C-43A1-9EC9-CED986E4B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0537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98DEBF-412F-4B0E-BC55-C03EC5391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C152730-21E2-44FE-8CB6-4AB14402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EF7DBEB-90E6-46DE-A077-F66C96A3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EA43A95-C104-4D1D-A6CB-49CE73C7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3065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1EF66A1-5D14-4510-BD7B-D8D15B93C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FD21D765-7822-4CEE-B55B-CF4ADF35A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C0FABAE-D02F-4C47-9F1C-A3EFE822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668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EE5C84-A438-41E1-A777-0524346A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2B9B9F-89DE-4CF6-9594-FFB670110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A37BA8E-B8A3-4EF1-BA72-2B550222F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F92DBC71-47AE-4D10-B4DD-05399DB84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87C8348-D68F-4809-A7C1-4B8C2C5A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040C50CC-66E3-4BFB-A5ED-42B9BAB4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017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EB74A1-56CB-4190-B576-EC382FAB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DCD7B16-3445-4F6C-A042-D506F09F2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E2131C0-B7C3-4D10-84CC-18D1FE85C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587C9D5-7086-464B-BDE2-F326A3C9E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F9CA55F-3EC3-400F-A633-C3B7C1CD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1F74DA6-FB09-4DB3-895D-F995351A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794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EAF9F76-0C1C-4E6C-B29F-C5B5E4702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BC9DD7B-C878-4F90-806D-BA269E014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C68C8B4-5FCC-4C48-B09B-0F42216BA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E6397-A836-48FC-B2F2-C23FAF1DEEC9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F22BFA7-0612-4B80-B7BA-A9320E4E8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E3A1666-6BEA-4AB2-9156-BB5A2E2BF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12E5F-4B9E-4CDF-8DAF-CC564AFA6C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680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587740" y="2272265"/>
            <a:ext cx="10787395" cy="1160529"/>
          </a:xfrm>
        </p:spPr>
        <p:txBody>
          <a:bodyPr rtlCol="0">
            <a:no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tr-T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cs typeface="Arial" pitchFamily="34" charset="0"/>
              </a:rPr>
              <a:t>Tez Konusu: Akıllı Şebekeler İçin Güvenli Yazılım Geliştirme Temellerine Uygun Bir UTM </a:t>
            </a:r>
            <a:r>
              <a:rPr lang="tr-T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cs typeface="Arial" pitchFamily="34" charset="0"/>
              </a:rPr>
              <a:t>Arayüz</a:t>
            </a:r>
            <a:r>
              <a:rPr lang="tr-T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cs typeface="Arial" pitchFamily="34" charset="0"/>
              </a:rPr>
              <a:t> Tasarımı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3082694" y="3661692"/>
            <a:ext cx="5256584" cy="936104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r-T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Arial" pitchFamily="34" charset="0"/>
              </a:rPr>
              <a:t>Hazırlayanlar</a:t>
            </a:r>
          </a:p>
          <a:p>
            <a:pPr>
              <a:defRPr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Arial" pitchFamily="34" charset="0"/>
              </a:rPr>
              <a:t>Barış YILMAZ</a:t>
            </a:r>
          </a:p>
          <a:p>
            <a:pPr>
              <a:defRPr/>
            </a:pPr>
            <a:r>
              <a:rPr lang="tr-T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Arial" pitchFamily="34" charset="0"/>
              </a:rPr>
              <a:t>Cemal ASLAN</a:t>
            </a:r>
          </a:p>
        </p:txBody>
      </p:sp>
      <p:pic>
        <p:nvPicPr>
          <p:cNvPr id="307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790" y="332656"/>
            <a:ext cx="273685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9761"/>
            <a:ext cx="12181418" cy="345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up 3"/>
          <p:cNvGrpSpPr>
            <a:grpSpLocks/>
          </p:cNvGrpSpPr>
          <p:nvPr/>
        </p:nvGrpSpPr>
        <p:grpSpPr bwMode="auto">
          <a:xfrm>
            <a:off x="0" y="6145214"/>
            <a:ext cx="12192000" cy="587289"/>
            <a:chOff x="0" y="5719432"/>
            <a:chExt cx="9144000" cy="1107421"/>
          </a:xfrm>
        </p:grpSpPr>
        <p:pic>
          <p:nvPicPr>
            <p:cNvPr id="7" name="Resi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719432"/>
              <a:ext cx="9144000" cy="34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Alt Başlık 2"/>
            <p:cNvSpPr txBox="1">
              <a:spLocks/>
            </p:cNvSpPr>
            <p:nvPr/>
          </p:nvSpPr>
          <p:spPr bwMode="auto">
            <a:xfrm>
              <a:off x="6588125" y="6164662"/>
              <a:ext cx="2547938" cy="662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eaLnBrk="1" hangingPunct="1">
                <a:spcBef>
                  <a:spcPct val="20000"/>
                </a:spcBef>
                <a:buFont typeface="Arial" charset="0"/>
                <a:buNone/>
              </a:pPr>
              <a:r>
                <a:rPr lang="tr-TR" altLang="tr-TR" dirty="0">
                  <a:solidFill>
                    <a:srgbClr val="898989"/>
                  </a:solidFill>
                </a:rPr>
                <a:t>www.sakarya.edu.tr</a:t>
              </a:r>
            </a:p>
          </p:txBody>
        </p:sp>
      </p:grpSp>
      <p:pic>
        <p:nvPicPr>
          <p:cNvPr id="9" name="İçerik Yer Tutucusu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8" y="6356351"/>
            <a:ext cx="2011362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aşlık 1">
            <a:extLst>
              <a:ext uri="{FF2B5EF4-FFF2-40B4-BE49-F238E27FC236}">
                <a16:creationId xmlns:a16="http://schemas.microsoft.com/office/drawing/2014/main" id="{4E058B42-3A14-0542-9876-19BD6296A9B0}"/>
              </a:ext>
            </a:extLst>
          </p:cNvPr>
          <p:cNvSpPr txBox="1">
            <a:spLocks/>
          </p:cNvSpPr>
          <p:nvPr/>
        </p:nvSpPr>
        <p:spPr bwMode="auto">
          <a:xfrm>
            <a:off x="1242491" y="1583837"/>
            <a:ext cx="994585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tr-T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ookman Old Style" panose="02050604050505020204" pitchFamily="18" charset="0"/>
                <a:cs typeface="Arial" pitchFamily="34" charset="0"/>
              </a:rPr>
              <a:t>BSM 498-Bitirme Çalışması</a:t>
            </a:r>
          </a:p>
        </p:txBody>
      </p:sp>
      <p:sp>
        <p:nvSpPr>
          <p:cNvPr id="11" name="Alt Başlık 2">
            <a:extLst>
              <a:ext uri="{FF2B5EF4-FFF2-40B4-BE49-F238E27FC236}">
                <a16:creationId xmlns:a16="http://schemas.microsoft.com/office/drawing/2014/main" id="{98C0EB60-BBD8-4CC9-8FFC-BAAEA57A073C}"/>
              </a:ext>
            </a:extLst>
          </p:cNvPr>
          <p:cNvSpPr txBox="1">
            <a:spLocks/>
          </p:cNvSpPr>
          <p:nvPr/>
        </p:nvSpPr>
        <p:spPr>
          <a:xfrm>
            <a:off x="3082694" y="5266214"/>
            <a:ext cx="5256584" cy="5504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tr-T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Arial" pitchFamily="34" charset="0"/>
              </a:rPr>
              <a:t>Danışman: </a:t>
            </a:r>
            <a: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Arial" pitchFamily="34" charset="0"/>
              </a:rPr>
              <a:t>Dr. </a:t>
            </a:r>
            <a:r>
              <a:rPr lang="tr-T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Arial" pitchFamily="34" charset="0"/>
              </a:rPr>
              <a:t>Öğr</a:t>
            </a:r>
            <a:r>
              <a:rPr lang="tr-T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ookman Old Style" panose="02050604050505020204" pitchFamily="18" charset="0"/>
                <a:cs typeface="Arial" pitchFamily="34" charset="0"/>
              </a:rPr>
              <a:t>. Üyesi Musa Balta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TASARIM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28731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1800" dirty="0" err="1">
                <a:effectLst/>
              </a:rPr>
              <a:t>Güvenli</a:t>
            </a:r>
            <a:r>
              <a:rPr lang="tr-TR" sz="1800" dirty="0">
                <a:effectLst/>
              </a:rPr>
              <a:t> Yazılım </a:t>
            </a:r>
            <a:r>
              <a:rPr lang="tr-TR" sz="1800" dirty="0" err="1">
                <a:effectLst/>
              </a:rPr>
              <a:t>Geliştirme</a:t>
            </a:r>
            <a:r>
              <a:rPr lang="tr-TR" sz="1800" dirty="0">
                <a:effectLst/>
              </a:rPr>
              <a:t>, UTM </a:t>
            </a:r>
            <a:r>
              <a:rPr lang="tr-TR" sz="1800" dirty="0" err="1">
                <a:effectLst/>
              </a:rPr>
              <a:t>Arayüzu</a:t>
            </a:r>
            <a:r>
              <a:rPr lang="tr-TR" sz="1800" dirty="0">
                <a:effectLst/>
              </a:rPr>
              <a:t>̈ ve entegre edilen </a:t>
            </a:r>
            <a:r>
              <a:rPr lang="tr-TR" sz="1800" dirty="0" err="1">
                <a:effectLst/>
              </a:rPr>
              <a:t>modüller</a:t>
            </a:r>
            <a:r>
              <a:rPr lang="tr-TR" sz="1800" dirty="0">
                <a:effectLst/>
              </a:rPr>
              <a:t> ile ilgili araştırmalar yapılarak proje kapsamında </a:t>
            </a:r>
            <a:r>
              <a:rPr lang="tr-TR" sz="1800" dirty="0" err="1">
                <a:effectLst/>
              </a:rPr>
              <a:t>Bootstrap</a:t>
            </a:r>
            <a:r>
              <a:rPr lang="tr-TR" sz="1800" dirty="0">
                <a:effectLst/>
              </a:rPr>
              <a:t> Nice </a:t>
            </a:r>
            <a:r>
              <a:rPr lang="tr-TR" sz="1800" dirty="0" err="1">
                <a:effectLst/>
              </a:rPr>
              <a:t>Admin</a:t>
            </a:r>
            <a:r>
              <a:rPr lang="tr-TR" sz="1800" dirty="0">
                <a:effectLst/>
              </a:rPr>
              <a:t> HTML Şablonu kullanılıp </a:t>
            </a:r>
            <a:r>
              <a:rPr lang="tr-TR" sz="1800" dirty="0" err="1">
                <a:effectLst/>
              </a:rPr>
              <a:t>ASP.Net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Core</a:t>
            </a:r>
            <a:r>
              <a:rPr lang="tr-TR" sz="1800" dirty="0">
                <a:effectLst/>
              </a:rPr>
              <a:t> 7.0’a entegre edilerek UTM </a:t>
            </a:r>
            <a:r>
              <a:rPr lang="tr-TR" sz="1800" dirty="0" err="1">
                <a:effectLst/>
              </a:rPr>
              <a:t>arayüzü</a:t>
            </a:r>
            <a:r>
              <a:rPr lang="tr-TR" sz="1800" dirty="0">
                <a:effectLst/>
              </a:rPr>
              <a:t> geliştirilmiştir.</a:t>
            </a:r>
            <a:endParaRPr lang="tr-TR" sz="1800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28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Ana Sayfa Tasarımı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28731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1800" dirty="0">
                <a:effectLst/>
              </a:rPr>
              <a:t>Kullanıcının sisteme giriş </a:t>
            </a:r>
            <a:r>
              <a:rPr lang="tr-TR" sz="1800" dirty="0"/>
              <a:t>yaptığı varsayılırsa, ana sayfa </a:t>
            </a:r>
            <a:r>
              <a:rPr lang="tr-TR" sz="1800" dirty="0" err="1">
                <a:effectLst/>
              </a:rPr>
              <a:t>modüllerin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içerisinde</a:t>
            </a:r>
            <a:r>
              <a:rPr lang="tr-TR" sz="1800" dirty="0">
                <a:effectLst/>
              </a:rPr>
              <a:t> bulunan bazı grafiklerini </a:t>
            </a:r>
            <a:r>
              <a:rPr lang="tr-TR" sz="1800" dirty="0" err="1">
                <a:effectLst/>
              </a:rPr>
              <a:t>içermektedir</a:t>
            </a:r>
            <a:r>
              <a:rPr lang="tr-TR" sz="1800" dirty="0">
                <a:effectLst/>
              </a:rPr>
              <a:t>. </a:t>
            </a:r>
            <a:r>
              <a:rPr lang="tr-TR" sz="1800" dirty="0" err="1">
                <a:effectLst/>
              </a:rPr>
              <a:t>Modülle</a:t>
            </a:r>
            <a:r>
              <a:rPr lang="tr-TR" sz="1800" dirty="0">
                <a:effectLst/>
              </a:rPr>
              <a:t> ilgili daha fazla </a:t>
            </a:r>
            <a:r>
              <a:rPr lang="tr-TR" sz="1800" dirty="0"/>
              <a:t>grafik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modülün</a:t>
            </a:r>
            <a:r>
              <a:rPr lang="tr-TR" sz="1800" dirty="0">
                <a:effectLst/>
              </a:rPr>
              <a:t> bölümünde bulunmaktadır.</a:t>
            </a:r>
            <a:endParaRPr lang="tr-TR" sz="1200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9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886085A5-81F5-123A-EBF0-6658B08A1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37" y="167911"/>
            <a:ext cx="4488183" cy="6154912"/>
          </a:xfrm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480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Giriş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28731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Web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uygulamasına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giriş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yapıldığında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kullanıcının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ilk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karşılacağı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ekran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giriş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ekranıdır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Giriş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yapılmadan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herhangi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sayfaya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erişim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mümkün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değildir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Resim 5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19380B04-24ED-3BBA-644A-F93B57525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86" y="2341414"/>
            <a:ext cx="2414340" cy="389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6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43387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Kullanıcının 5 defa yanlış giriş denemesinde bulunduğu durumda hesap otomatik olarak </a:t>
            </a:r>
            <a:r>
              <a:rPr lang="tr-TR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inaktif</a:t>
            </a:r>
            <a:r>
              <a:rPr lang="tr-TR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duruma geçmekte ve kapanmaktadır.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tr-TR" sz="1200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Resim 7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BAE25096-CDA1-F086-9BEA-66684F73E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75" y="2743200"/>
            <a:ext cx="5219700" cy="1371600"/>
          </a:xfrm>
          <a:prstGeom prst="rect">
            <a:avLst/>
          </a:prstGeom>
        </p:spPr>
      </p:pic>
      <p:pic>
        <p:nvPicPr>
          <p:cNvPr id="10" name="Resim 9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3718A378-E9DE-8B52-4C77-2500EB27E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329" y="1982737"/>
            <a:ext cx="4191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6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 err="1">
                <a:latin typeface="+mn-lt"/>
              </a:rPr>
              <a:t>Authorization</a:t>
            </a:r>
            <a:endParaRPr lang="tr-TR" sz="3000" b="1" dirty="0">
              <a:latin typeface="+mn-l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28731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Uygulamayı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açan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kişinin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giriş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yapmadan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herhangi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sayfaya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erişiminin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sağlanamaması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authorization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gereği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duyulmuştur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Program.cs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dosyası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içerisinde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gerekli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tanımlama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ayrıca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controllerlar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içerisinde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Data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Annotions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authorize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işlemleri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yapılmıştır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tr-TR" sz="1200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Resim 5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8FCEC8F-29CD-7E64-4687-9EB8CE47D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49" y="3365201"/>
            <a:ext cx="4690301" cy="8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458258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Buna ek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gerekli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role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sahip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olmayıp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yetkilendirilmemiş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sayfaya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erişmeye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çalışan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erişim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engeli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sayfasıyla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karşılaşır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Resim 7" descr="metin, tasarım, çizim içeren bir resim&#10;&#10;Açıklama otomatik olarak oluşturuldu">
            <a:extLst>
              <a:ext uri="{FF2B5EF4-FFF2-40B4-BE49-F238E27FC236}">
                <a16:creationId xmlns:a16="http://schemas.microsoft.com/office/drawing/2014/main" id="{16C1C63E-EC1F-ACCE-B855-0AD1CF34E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78" y="1609344"/>
            <a:ext cx="3622502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13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829" y="28201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 err="1">
                <a:latin typeface="+mn-lt"/>
              </a:rPr>
              <a:t>Authentication</a:t>
            </a:r>
            <a:endParaRPr lang="tr-TR" sz="3000" b="1" dirty="0">
              <a:latin typeface="+mn-lt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012698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Yeni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kaydı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oluşturulmuş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ilk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kez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giriş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güvenlik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açısından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iki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adımlı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kimlik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doğrulamanın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etkinleştirilmesi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kaldırılamaması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zorunlu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kılınmıştır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Bu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Program.cs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içerisine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gerekli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işlemlerin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yapıldığını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sınıfın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fonksiyonunun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middleware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eklenmesi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sağlanmıştır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Resim 5" descr="metin, ekran görüntüsü, yazılım, işletim sistemi içeren bir resim&#10;&#10;Açıklama otomatik olarak oluşturuldu">
            <a:extLst>
              <a:ext uri="{FF2B5EF4-FFF2-40B4-BE49-F238E27FC236}">
                <a16:creationId xmlns:a16="http://schemas.microsoft.com/office/drawing/2014/main" id="{AB58F2D8-8183-002A-5C9A-47F54671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2449816"/>
            <a:ext cx="5219700" cy="2565400"/>
          </a:xfrm>
          <a:prstGeom prst="rect">
            <a:avLst/>
          </a:prstGeom>
        </p:spPr>
      </p:pic>
      <p:pic>
        <p:nvPicPr>
          <p:cNvPr id="8" name="Resim 7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AD20620-BCA3-4DD5-F459-65E62E3E5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52" y="4928558"/>
            <a:ext cx="5219700" cy="1181100"/>
          </a:xfrm>
          <a:prstGeom prst="rect">
            <a:avLst/>
          </a:prstGeom>
        </p:spPr>
      </p:pic>
      <p:pic>
        <p:nvPicPr>
          <p:cNvPr id="10" name="Resim 9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74D536F0-6B74-9322-1CB0-CF6B5D14C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048" y="3434579"/>
            <a:ext cx="3505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48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360722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Kullanıcı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iki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adımlı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doğrulama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kurulum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sayfasına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yönlendirilmekte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buradan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herhangi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sayfaya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kurulumu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yapmadan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geçiş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yapamamaktadır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tr-TR" sz="1200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Resim 7" descr="metin, ekran görüntüsü, yazı tipi, tasarım içeren bir resim&#10;&#10;Açıklama otomatik olarak oluşturuldu">
            <a:extLst>
              <a:ext uri="{FF2B5EF4-FFF2-40B4-BE49-F238E27FC236}">
                <a16:creationId xmlns:a16="http://schemas.microsoft.com/office/drawing/2014/main" id="{41F48776-B9EC-646B-67C1-6DDB19C5F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59" y="1342912"/>
            <a:ext cx="2739140" cy="487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8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360722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Kurulum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başarıyla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gerçekleştirilirse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profil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sayfasına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yönlendirilmekte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buradan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authenticator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kurulmuş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cihaza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erişim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olmaması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durumunda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kullanabileceği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kurtarma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kodlarını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alabileceği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ekran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gelmektedir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A912AA7-E2B3-9006-C9C0-E98E97006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05" y="1569720"/>
            <a:ext cx="5219700" cy="1524000"/>
          </a:xfrm>
          <a:prstGeom prst="rect">
            <a:avLst/>
          </a:prstGeom>
        </p:spPr>
      </p:pic>
      <p:pic>
        <p:nvPicPr>
          <p:cNvPr id="7" name="Resim 6" descr="metin, ekran görüntüsü, yazı tipi, web sayfası içeren bir resim&#10;&#10;Açıklama otomatik olarak oluşturuldu">
            <a:extLst>
              <a:ext uri="{FF2B5EF4-FFF2-40B4-BE49-F238E27FC236}">
                <a16:creationId xmlns:a16="http://schemas.microsoft.com/office/drawing/2014/main" id="{744B6792-4D15-B14E-0AB5-C76299D9F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9" y="3576847"/>
            <a:ext cx="5219700" cy="2171700"/>
          </a:xfrm>
          <a:prstGeom prst="rect">
            <a:avLst/>
          </a:prstGeom>
        </p:spPr>
      </p:pic>
      <p:pic>
        <p:nvPicPr>
          <p:cNvPr id="10" name="Resim 9" descr="metin, ekran görüntüsü, web sayfası, yazı tipi içeren bir resim&#10;&#10;Açıklama otomatik olarak oluşturuldu">
            <a:extLst>
              <a:ext uri="{FF2B5EF4-FFF2-40B4-BE49-F238E27FC236}">
                <a16:creationId xmlns:a16="http://schemas.microsoft.com/office/drawing/2014/main" id="{DA15C311-D958-47C5-2A27-A2E89DD64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86" y="2300497"/>
            <a:ext cx="5219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0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>
            <a:normAutofit fontScale="90000"/>
          </a:bodyPr>
          <a:lstStyle/>
          <a:p>
            <a:r>
              <a:rPr lang="tr-TR" b="1" dirty="0"/>
              <a:t>Tez İçerik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078255"/>
            <a:ext cx="10515600" cy="5226783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tr-TR" sz="1800" dirty="0"/>
              <a:t>Özet</a:t>
            </a:r>
          </a:p>
          <a:p>
            <a:pPr algn="just">
              <a:lnSpc>
                <a:spcPct val="120000"/>
              </a:lnSpc>
            </a:pPr>
            <a:r>
              <a:rPr lang="tr-TR" sz="1800" dirty="0"/>
              <a:t>Güvenli Yazılım Geliştirme</a:t>
            </a:r>
          </a:p>
          <a:p>
            <a:pPr algn="just">
              <a:lnSpc>
                <a:spcPct val="120000"/>
              </a:lnSpc>
            </a:pPr>
            <a:r>
              <a:rPr lang="tr-TR" sz="1800" dirty="0"/>
              <a:t>UTM </a:t>
            </a:r>
            <a:r>
              <a:rPr lang="tr-TR" sz="1800" dirty="0" err="1"/>
              <a:t>Arayüzü</a:t>
            </a:r>
            <a:endParaRPr lang="tr-TR" sz="1800" dirty="0"/>
          </a:p>
          <a:p>
            <a:pPr algn="just">
              <a:lnSpc>
                <a:spcPct val="120000"/>
              </a:lnSpc>
            </a:pPr>
            <a:r>
              <a:rPr lang="tr-TR" sz="1800" dirty="0"/>
              <a:t>Tasarım</a:t>
            </a:r>
          </a:p>
          <a:p>
            <a:pPr algn="just">
              <a:lnSpc>
                <a:spcPct val="120000"/>
              </a:lnSpc>
            </a:pPr>
            <a:r>
              <a:rPr lang="tr-TR" sz="1800" dirty="0"/>
              <a:t>Modüller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88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360722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İki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adımlı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kimlik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doğrulama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aktifleştirildiğinde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artık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tekrar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giriş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yaparken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ancak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uygulamadaki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doğrulama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koduyla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almış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olduğu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kurtarma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kodları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bunu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sağlayabilmektedir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Örneğin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Google Authenticator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uygulamasından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kurulum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yapıldığı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varsayılırsa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doğrulama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kodu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güvenlik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sebebiyle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sürekli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yenilenerek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gözükmektedir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287D233E-CC5E-D500-C874-2D2618CB4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3" y="2362618"/>
            <a:ext cx="2799744" cy="3777968"/>
          </a:xfrm>
          <a:prstGeom prst="rect">
            <a:avLst/>
          </a:prstGeom>
        </p:spPr>
      </p:pic>
      <p:pic>
        <p:nvPicPr>
          <p:cNvPr id="7" name="Resim 6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CE5A4AAA-BF41-DC4C-9613-49D44734F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42" y="2362618"/>
            <a:ext cx="3162299" cy="3777968"/>
          </a:xfrm>
          <a:prstGeom prst="rect">
            <a:avLst/>
          </a:prstGeom>
        </p:spPr>
      </p:pic>
      <p:pic>
        <p:nvPicPr>
          <p:cNvPr id="10" name="Resim 9" descr="metin, ekran görüntüsü, yazılım, multimedya içeren bir resim&#10;&#10;Açıklama otomatik olarak oluşturuldu">
            <a:extLst>
              <a:ext uri="{FF2B5EF4-FFF2-40B4-BE49-F238E27FC236}">
                <a16:creationId xmlns:a16="http://schemas.microsoft.com/office/drawing/2014/main" id="{8269CC67-B7BF-25FC-C92C-746240280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467" y="2362618"/>
            <a:ext cx="1816862" cy="39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01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Kullanıcı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28731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Çalışma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içerisinde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ASP.NET’in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sağlamış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olduğu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Identity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özellikleri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Scaffold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entegre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edilmiştir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gerekli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diğer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özellikler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IdentityUser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sınıfından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kalıtım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alınarak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AkilliSayacUser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sınıfı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içerisinde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eklenmiştir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Resim 5" descr="metin, ekran görüntüsü, yazılım, yazı tipi içeren bir resim&#10;&#10;Açıklama otomatik olarak oluşturuldu">
            <a:extLst>
              <a:ext uri="{FF2B5EF4-FFF2-40B4-BE49-F238E27FC236}">
                <a16:creationId xmlns:a16="http://schemas.microsoft.com/office/drawing/2014/main" id="{E864A0BE-06E6-2DF2-8C17-E5687D3D5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43" y="2879481"/>
            <a:ext cx="3967313" cy="301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65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174529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Parola Geçerlilik Süresi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671" y="836346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Kullanıcıların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parola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geçerlilik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süresi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güvenlik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sebebiyle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90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gün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ayarlanmıştır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Son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parola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değişikliği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90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günden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fazla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otomatik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şifre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değiştirme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sayfasına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yönlendirilmekte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parola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değiştirmeden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başka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yapamamaktadır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Resim 5" descr="metin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4CC47D40-0C30-0045-9DEC-E29266F53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9" y="2474371"/>
            <a:ext cx="5219700" cy="2628900"/>
          </a:xfrm>
          <a:prstGeom prst="rect">
            <a:avLst/>
          </a:prstGeom>
        </p:spPr>
      </p:pic>
      <p:pic>
        <p:nvPicPr>
          <p:cNvPr id="8" name="Resim 7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B1E693E-CEC7-31F3-5A8D-FE88FD0D1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29" y="5049800"/>
            <a:ext cx="5219700" cy="1066800"/>
          </a:xfrm>
          <a:prstGeom prst="rect">
            <a:avLst/>
          </a:prstGeom>
        </p:spPr>
      </p:pic>
      <p:pic>
        <p:nvPicPr>
          <p:cNvPr id="10" name="Resim 9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AE03A2F6-5880-FD44-A2FF-6E8E496FC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71" y="3624072"/>
            <a:ext cx="3924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87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Oturum Geçerlilik Süresi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28731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Kullanıcıların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oturum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geçerlilik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süresi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güvenlik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sebebiyle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5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dakika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ayarlanmıştır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5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dakika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boyunca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inaktif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kullanıcının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oturumu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sonlandırılmakta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auth cookie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kendini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imha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etmekte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kullanıcının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tekrar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giriş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yapması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gerekmektedir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Resim 6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6AA0C008-A756-8D51-361D-236A95941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79" y="2954999"/>
            <a:ext cx="4457700" cy="13716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B708D31-FAF7-503D-FA44-2EC1A5D09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57" y="4908869"/>
            <a:ext cx="10185772" cy="66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66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Roller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28731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Proje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içerisinde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2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adet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yetki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tipi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Admin,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rolü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yalnızca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modül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sayfalarına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erişebilmekte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grafikleri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görüntüleyebilmektedir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ea typeface="Times New Roman" panose="02020603050405020304" pitchFamily="18" charset="0"/>
              </a:rPr>
              <a:t>Süper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Admin,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rolüne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sahip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sisteme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giriş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yaptığında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admin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rolüne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ek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sayfanın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sol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panelinde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kendisine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ait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bar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açılmaktadır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 descr="metin, ekran görüntüsü, yazı tipi, meneviş mavisi içeren bir resim&#10;&#10;Açıklama otomatik olarak oluşturuldu">
            <a:extLst>
              <a:ext uri="{FF2B5EF4-FFF2-40B4-BE49-F238E27FC236}">
                <a16:creationId xmlns:a16="http://schemas.microsoft.com/office/drawing/2014/main" id="{4DBBCFB0-2B61-ED15-CAEE-F5F346120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74" y="4015444"/>
            <a:ext cx="3126194" cy="155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23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815608"/>
            <a:ext cx="10515600" cy="522678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Süper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Admin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rolü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sisteme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kayıtlı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kullanıcılarla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ilgili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işlemler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gerçekleştirebilmektedir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Bu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sayfa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üzerinden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var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kullanıcının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hesap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durumunu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aktif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inaktif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etme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silme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işlemleri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yapılabilmektedir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800" dirty="0"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800" dirty="0"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Hesap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durumu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aktif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ise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yeşil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inaktif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ise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kırmızı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görünmektedir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Butona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basıldığında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kullanıcının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statüsü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değişir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7E0605F4-FA43-E3B1-E00D-3F751EFFA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79" y="2045969"/>
            <a:ext cx="6112100" cy="1383030"/>
          </a:xfrm>
          <a:prstGeom prst="rect">
            <a:avLst/>
          </a:prstGeom>
        </p:spPr>
      </p:pic>
      <p:pic>
        <p:nvPicPr>
          <p:cNvPr id="7" name="Resim 6" descr="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92F653C2-443A-9A74-DAF3-FEF0562AB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08" y="5094471"/>
            <a:ext cx="685800" cy="1104900"/>
          </a:xfrm>
          <a:prstGeom prst="rect">
            <a:avLst/>
          </a:prstGeom>
        </p:spPr>
      </p:pic>
      <p:pic>
        <p:nvPicPr>
          <p:cNvPr id="10" name="Resim 9" descr="ekran görüntüsü, metin, yazı tipi, dikdörtgen içeren bir resim&#10;&#10;Açıklama otomatik olarak oluşturuldu">
            <a:extLst>
              <a:ext uri="{FF2B5EF4-FFF2-40B4-BE49-F238E27FC236}">
                <a16:creationId xmlns:a16="http://schemas.microsoft.com/office/drawing/2014/main" id="{C315A02E-A87C-3AAB-5A14-C8A4568DF9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94" y="5094471"/>
            <a:ext cx="584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88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360722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k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yeni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oluşturma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yalnızca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Süper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Admin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rolüne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sahip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tarafından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yapılmaktadır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B23B502F-54A3-7D7E-EECE-F4B6545EF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97" y="1321805"/>
            <a:ext cx="2764064" cy="50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63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360722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Süper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Admin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rolüne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sahip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veritabanı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yedeğini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indirebilmektedir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İndiren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kullanıcının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bilgileri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tarih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sisteme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kaydedilmektedir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Yedek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indirildiği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durumda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tarihle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beraber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dosyası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inmektedir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Resim 5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FF556785-41BD-9986-4448-9923D1E2E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679" y="1793013"/>
            <a:ext cx="5219700" cy="2362200"/>
          </a:xfrm>
          <a:prstGeom prst="rect">
            <a:avLst/>
          </a:prstGeom>
        </p:spPr>
      </p:pic>
      <p:pic>
        <p:nvPicPr>
          <p:cNvPr id="8" name="Resim 7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5418DBE5-4906-A1B7-9074-BF122390B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679" y="5269738"/>
            <a:ext cx="5219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38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MODÜLLER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28731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Log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Yönetimi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a typeface="Times New Roman" panose="02020603050405020304" pitchFamily="18" charset="0"/>
              </a:rPr>
              <a:t>s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unucular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güvenlik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duvarları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diğer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BT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ekipmanları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dahil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olmak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üzere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şirket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sistemlerinde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ağlarında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meydana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gelen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tüm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olayları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ayrıntılandıran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dosyalardır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Hem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yasal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zorunluluklar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hem de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uluslar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arası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standartlar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tarafından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(ISO 27001)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önerilmektedir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Projemizde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cihaz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logları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2 log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türü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İlgili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modulün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ERD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modelini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oluşturduk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Resim 8" descr="metin, makbuz, ekran görüntüs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1DAAEEB6-ADE6-2046-D130-F666392A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495" y="3804666"/>
            <a:ext cx="6873010" cy="215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61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360722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ea typeface="Times New Roman" panose="02020603050405020304" pitchFamily="18" charset="0"/>
              </a:rPr>
              <a:t>Cihaz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logları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için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a typeface="Times New Roman" panose="02020603050405020304" pitchFamily="18" charset="0"/>
              </a:rPr>
              <a:t>s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ahadan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alınmış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Syslog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verileri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projeye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import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edilerek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tablo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üzerinde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gösterimi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gerçekleştirilmiştir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Bir log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dosyasında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cihazlara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ait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logları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bulunmakta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diğerinde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ise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cihaza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ait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durum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logları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Bu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dosyalardan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loglar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çekilerek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tabanına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aktarılmış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oradan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tablo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gösterimleri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sağlanmıştır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Uygulama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ilk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açıldığında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gerekli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parse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işlemlerini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gerçekleştirilerek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tabanına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kayıtlar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yapılmaktadır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  <a:r>
              <a:rPr lang="tr-TR" sz="1800" dirty="0" err="1">
                <a:ea typeface="Times New Roman" panose="02020603050405020304" pitchFamily="18" charset="0"/>
              </a:rPr>
              <a:t>ContextSeed</a:t>
            </a:r>
            <a:r>
              <a:rPr lang="tr-TR" sz="1800" dirty="0">
                <a:ea typeface="Times New Roman" panose="02020603050405020304" pitchFamily="18" charset="0"/>
              </a:rPr>
              <a:t> sınıfının </a:t>
            </a:r>
            <a:r>
              <a:rPr lang="tr-TR" sz="1800" dirty="0" err="1">
                <a:ea typeface="Times New Roman" panose="02020603050405020304" pitchFamily="18" charset="0"/>
              </a:rPr>
              <a:t>Seed</a:t>
            </a:r>
            <a:r>
              <a:rPr lang="tr-TR" sz="1800" dirty="0">
                <a:ea typeface="Times New Roman" panose="02020603050405020304" pitchFamily="18" charset="0"/>
              </a:rPr>
              <a:t> fonksiyonunda çalışma için gerekli olan </a:t>
            </a:r>
            <a:r>
              <a:rPr lang="tr-TR" sz="1800" dirty="0" err="1">
                <a:ea typeface="Times New Roman" panose="02020603050405020304" pitchFamily="18" charset="0"/>
              </a:rPr>
              <a:t>log</a:t>
            </a:r>
            <a:r>
              <a:rPr lang="tr-TR" sz="1800" dirty="0">
                <a:ea typeface="Times New Roman" panose="02020603050405020304" pitchFamily="18" charset="0"/>
              </a:rPr>
              <a:t> tipleri ve cihazlar otomatik olarak </a:t>
            </a:r>
            <a:r>
              <a:rPr lang="tr-TR" sz="1800" dirty="0" err="1">
                <a:ea typeface="Times New Roman" panose="02020603050405020304" pitchFamily="18" charset="0"/>
              </a:rPr>
              <a:t>veritabanında</a:t>
            </a:r>
            <a:r>
              <a:rPr lang="tr-TR" sz="1800" dirty="0">
                <a:ea typeface="Times New Roman" panose="02020603050405020304" pitchFamily="18" charset="0"/>
              </a:rPr>
              <a:t> oluşturulmaktadır.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Resim 5" descr="metin, yazı tipi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792C35D7-7B5C-9549-985F-CB8453CEA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31" y="4059295"/>
            <a:ext cx="7623195" cy="163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ÖZET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28731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1800" dirty="0">
                <a:effectLst/>
              </a:rPr>
              <a:t>Bu bitirme </a:t>
            </a:r>
            <a:r>
              <a:rPr lang="tr-TR" sz="1800" dirty="0" err="1">
                <a:effectLst/>
              </a:rPr>
              <a:t>çalışması</a:t>
            </a:r>
            <a:r>
              <a:rPr lang="tr-TR" sz="1800" dirty="0">
                <a:effectLst/>
              </a:rPr>
              <a:t> ile </a:t>
            </a:r>
            <a:r>
              <a:rPr lang="tr-TR" sz="1800" dirty="0" err="1">
                <a:effectLst/>
              </a:rPr>
              <a:t>Güvenli</a:t>
            </a:r>
            <a:r>
              <a:rPr lang="tr-TR" sz="1800" dirty="0">
                <a:effectLst/>
              </a:rPr>
              <a:t> Yazılım </a:t>
            </a:r>
            <a:r>
              <a:rPr lang="tr-TR" sz="1800" dirty="0" err="1">
                <a:effectLst/>
              </a:rPr>
              <a:t>Geliştirme</a:t>
            </a:r>
            <a:r>
              <a:rPr lang="tr-TR" sz="1800" dirty="0">
                <a:effectLst/>
              </a:rPr>
              <a:t> Kılavuzlarına uygun olarak akıllı sayacın uzaktan </a:t>
            </a:r>
            <a:r>
              <a:rPr lang="tr-TR" sz="1800" dirty="0" err="1">
                <a:effectLst/>
              </a:rPr>
              <a:t>kontrolünün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sağlanabildiği</a:t>
            </a:r>
            <a:r>
              <a:rPr lang="tr-TR" sz="1800" dirty="0">
                <a:effectLst/>
              </a:rPr>
              <a:t>, yalnızca yetkili </a:t>
            </a:r>
            <a:r>
              <a:rPr lang="tr-TR" sz="1800" dirty="0" err="1">
                <a:effectLst/>
              </a:rPr>
              <a:t>kişiler</a:t>
            </a:r>
            <a:r>
              <a:rPr lang="tr-TR" sz="1800" dirty="0">
                <a:effectLst/>
              </a:rPr>
              <a:t> tarafından sisteme </a:t>
            </a:r>
            <a:r>
              <a:rPr lang="tr-TR" sz="1800" dirty="0" err="1">
                <a:effectLst/>
              </a:rPr>
              <a:t>giris</a:t>
            </a:r>
            <a:r>
              <a:rPr lang="tr-TR" sz="1800" dirty="0">
                <a:effectLst/>
              </a:rPr>
              <a:t>̧ </a:t>
            </a:r>
            <a:r>
              <a:rPr lang="tr-TR" sz="1800" dirty="0" err="1">
                <a:effectLst/>
              </a:rPr>
              <a:t>sağlanabilen</a:t>
            </a:r>
            <a:r>
              <a:rPr lang="tr-TR" sz="1800" dirty="0">
                <a:effectLst/>
              </a:rPr>
              <a:t> ve Anomali Tespiti, Zararlı Yazılım, </a:t>
            </a:r>
            <a:r>
              <a:rPr lang="tr-TR" sz="1800" dirty="0" err="1">
                <a:effectLst/>
              </a:rPr>
              <a:t>Log</a:t>
            </a:r>
            <a:r>
              <a:rPr lang="tr-TR" sz="1800" dirty="0">
                <a:effectLst/>
              </a:rPr>
              <a:t> Sistemi, Zararlı Yazılım Analizi ve Tehdit </a:t>
            </a:r>
            <a:r>
              <a:rPr lang="tr-TR" sz="1800" dirty="0" err="1">
                <a:effectLst/>
              </a:rPr>
              <a:t>İstihbaratı’nın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bulunduğu</a:t>
            </a:r>
            <a:r>
              <a:rPr lang="tr-TR" sz="1800" dirty="0">
                <a:effectLst/>
              </a:rPr>
              <a:t> bir UTM </a:t>
            </a:r>
            <a:r>
              <a:rPr lang="tr-TR" sz="1800" dirty="0" err="1">
                <a:effectLst/>
              </a:rPr>
              <a:t>Arayüzu</a:t>
            </a:r>
            <a:r>
              <a:rPr lang="tr-TR" sz="1800" dirty="0">
                <a:effectLst/>
              </a:rPr>
              <a:t>̈ ASP.NET </a:t>
            </a:r>
            <a:r>
              <a:rPr lang="tr-TR" sz="1800" dirty="0" err="1">
                <a:effectLst/>
              </a:rPr>
              <a:t>Core</a:t>
            </a:r>
            <a:r>
              <a:rPr lang="tr-TR" sz="1800" dirty="0">
                <a:effectLst/>
              </a:rPr>
              <a:t> 7.0 web uygulaması </a:t>
            </a:r>
            <a:r>
              <a:rPr lang="tr-TR" sz="1800" dirty="0" err="1">
                <a:effectLst/>
              </a:rPr>
              <a:t>geliştirilerek</a:t>
            </a:r>
            <a:r>
              <a:rPr lang="tr-TR" sz="1800" dirty="0">
                <a:effectLst/>
              </a:rPr>
              <a:t> takibe imkan </a:t>
            </a:r>
            <a:r>
              <a:rPr lang="tr-TR" sz="1800" dirty="0" err="1">
                <a:effectLst/>
              </a:rPr>
              <a:t>sağlanmıştır</a:t>
            </a:r>
            <a:r>
              <a:rPr lang="tr-TR" sz="1800" dirty="0">
                <a:effectLst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1800" dirty="0">
                <a:effectLst/>
              </a:rPr>
              <a:t>UTM </a:t>
            </a:r>
            <a:r>
              <a:rPr lang="tr-TR" sz="1800" dirty="0" err="1">
                <a:effectLst/>
              </a:rPr>
              <a:t>arayüzünün</a:t>
            </a:r>
            <a:r>
              <a:rPr lang="tr-TR" sz="1800" dirty="0">
                <a:effectLst/>
              </a:rPr>
              <a:t> amacı, benzer UTM </a:t>
            </a:r>
            <a:r>
              <a:rPr lang="tr-TR" sz="1800" dirty="0" err="1">
                <a:effectLst/>
              </a:rPr>
              <a:t>arayüzleri</a:t>
            </a:r>
            <a:r>
              <a:rPr lang="tr-TR" sz="1800" dirty="0">
                <a:effectLst/>
              </a:rPr>
              <a:t>, kullanıcı ve rollerle ilgili bilgiler, </a:t>
            </a:r>
            <a:r>
              <a:rPr lang="tr-TR" sz="1800" dirty="0" err="1">
                <a:effectLst/>
              </a:rPr>
              <a:t>authorization</a:t>
            </a:r>
            <a:r>
              <a:rPr lang="tr-TR" sz="1800" dirty="0">
                <a:effectLst/>
              </a:rPr>
              <a:t> ve </a:t>
            </a:r>
            <a:r>
              <a:rPr lang="tr-TR" sz="1800" dirty="0" err="1">
                <a:effectLst/>
              </a:rPr>
              <a:t>authentication</a:t>
            </a:r>
            <a:r>
              <a:rPr lang="tr-TR" sz="1800" dirty="0">
                <a:effectLst/>
              </a:rPr>
              <a:t> bilgileri ve </a:t>
            </a:r>
            <a:r>
              <a:rPr lang="tr-TR" sz="1800" dirty="0" err="1">
                <a:effectLst/>
              </a:rPr>
              <a:t>çalışmaya</a:t>
            </a:r>
            <a:r>
              <a:rPr lang="tr-TR" sz="1800" dirty="0">
                <a:effectLst/>
              </a:rPr>
              <a:t> ait </a:t>
            </a:r>
            <a:r>
              <a:rPr lang="tr-TR" sz="1800" dirty="0" err="1">
                <a:effectLst/>
              </a:rPr>
              <a:t>görüntüler</a:t>
            </a:r>
            <a:r>
              <a:rPr lang="tr-TR" sz="1800" dirty="0">
                <a:effectLst/>
              </a:rPr>
              <a:t> bulunmaktadır.</a:t>
            </a:r>
            <a:endParaRPr lang="tr-TR" sz="1800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656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61675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Logların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aktarımı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sonrasında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tablo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üzerinde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gösterimi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controllerlar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üzerinden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databaseden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çekilerek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ViewData’lar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view’lere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aktarılarak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sağlanmaktadır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Tablo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üzerinde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her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özelliğe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göre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sıralama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yapılabilmekte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arama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sayesinde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örneğin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log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tipine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ait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logların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adedi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spesifik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tarih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araması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ince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görünlemeler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yapılabilmektedir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1F3BDA40-03CC-98E3-F661-60B6D906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040" y="2894837"/>
            <a:ext cx="7100977" cy="274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15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8" y="597056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ea typeface="Times New Roman" panose="02020603050405020304" pitchFamily="18" charset="0"/>
              </a:rPr>
              <a:t>Kullanıcı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logları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için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a typeface="Times New Roman" panose="02020603050405020304" pitchFamily="18" charset="0"/>
              </a:rPr>
              <a:t>k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ullanıcıların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yaptıkları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işlemlerin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raporları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tabanına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a typeface="Times New Roman" panose="02020603050405020304" pitchFamily="18" charset="0"/>
              </a:rPr>
              <a:t>kaydedilmekte</a:t>
            </a:r>
            <a:r>
              <a:rPr lang="en-US" sz="1800" dirty="0"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tablo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üzerinde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gösterimi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gerçekleşmektedir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Yöneticinin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herhangi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üzerinde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yaptığı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ise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Yönetici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rozeti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görünmektedir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sim 1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DDAE369F-D1A5-04CE-ACB9-607772A62A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86" y="2519235"/>
            <a:ext cx="7946083" cy="291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677714"/>
            <a:ext cx="10515600" cy="522678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err="1">
                <a:effectLst/>
                <a:ea typeface="Times New Roman" panose="02020603050405020304" pitchFamily="18" charset="0"/>
              </a:rPr>
              <a:t>Zararlı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yazılım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programlanabilme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özelliğine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sahip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cihazlarına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web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sitelerine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ağlarına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zarar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yetkisiz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erişim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sağlayan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herhangi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yazılımdır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Projemizde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4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adet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zararlı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yazılım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türüne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ait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veriler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verilere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ait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sahadan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alınmış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herhangi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dosya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elimizde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bulunmadığından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dolayı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ChatGPT’den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sahadan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alınmış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olabilecek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zararlı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yazılım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log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mesajlarına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benzer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her tip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4’er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mesaj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taslağı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alarak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C++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mini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program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sahadan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alınmış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logların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düzeninde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random tip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mesajlarla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doldurarak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benzer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400’er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adet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log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kaydı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log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dosyaları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oluşturduk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bunları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log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modülünde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olduğu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gibi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projeye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import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etti</a:t>
            </a:r>
            <a:r>
              <a:rPr lang="en-US" sz="1800" dirty="0" err="1">
                <a:ea typeface="Times New Roman" panose="02020603050405020304" pitchFamily="18" charset="0"/>
              </a:rPr>
              <a:t>k</a:t>
            </a:r>
            <a:r>
              <a:rPr lang="en-US" sz="1800" dirty="0"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185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8" y="32242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Logların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aktarımı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sonrasında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grafik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görünümünü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oluşturduk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daha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detaylı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incelenebilmesi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açısından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loglar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tablo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da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ekledik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sim 1" descr="diyagram, 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7398C7C-EBDD-1032-4C6B-0E38CECFBB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975" y="1308793"/>
            <a:ext cx="6601106" cy="2271037"/>
          </a:xfrm>
          <a:prstGeom prst="rect">
            <a:avLst/>
          </a:prstGeom>
        </p:spPr>
      </p:pic>
      <p:pic>
        <p:nvPicPr>
          <p:cNvPr id="5" name="Resim 4" descr="metin, yazı tipi, sayı, numara, doküman, belge içeren bir resim&#10;&#10;Açıklama otomatik olarak oluşturuldu">
            <a:extLst>
              <a:ext uri="{FF2B5EF4-FFF2-40B4-BE49-F238E27FC236}">
                <a16:creationId xmlns:a16="http://schemas.microsoft.com/office/drawing/2014/main" id="{93D03165-C16D-2FBF-D864-1110AA2BEC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975" y="3429000"/>
            <a:ext cx="5924393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70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639416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İlgili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modulün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ERD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modelini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oluşturduk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Resim 5" descr="metin, makbuz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EF03BF4E-E8AA-CE14-1969-F7C00A1DC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9" y="2087480"/>
            <a:ext cx="7818002" cy="26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5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724760"/>
            <a:ext cx="10515600" cy="522678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600"/>
              </a:spcAft>
              <a:buSzPts val="1000"/>
              <a:buNone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Projede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zararlı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yazılım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tipleriyle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ilgili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bilgiler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ise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aşağıda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a typeface="Times New Roman" panose="02020603050405020304" pitchFamily="18" charset="0"/>
              </a:rPr>
              <a:t>Solucan</a:t>
            </a:r>
            <a:r>
              <a:rPr lang="en-US" sz="1800" b="1" dirty="0">
                <a:ea typeface="Times New Roman" panose="02020603050405020304" pitchFamily="18" charset="0"/>
              </a:rPr>
              <a:t> (Worm), </a:t>
            </a:r>
            <a:r>
              <a:rPr lang="en-US" sz="1800" dirty="0" err="1">
                <a:ea typeface="Times New Roman" panose="02020603050405020304" pitchFamily="18" charset="0"/>
              </a:rPr>
              <a:t>k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endini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ağda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çoğaltmak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diğer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bilgisayarlara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yaymak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tasarlanmış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tür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kötü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amaçlı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yazılımdır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Casus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Yazılım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(Spyware),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virüs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bulaşmış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bilgisayardan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bilgi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çalan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bunları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uzak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konumdaki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kötü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amaçlı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kişilere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gönderen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yazılımlardır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ea typeface="Times New Roman" panose="02020603050405020304" pitchFamily="18" charset="0"/>
              </a:rPr>
              <a:t>Reklam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Yazılımı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(Adware),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internete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bağlandığında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reklamları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görüntülemek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kullanıcının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izni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olmadan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yüklenen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yazılımlardır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Rootkit,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virüs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bulaşmış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cihaza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yönetim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erişimi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sağlayan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onu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farklı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cihaz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yazılımlara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zarar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vermek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için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kullanan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kötü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amaçlı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yazılımdır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077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815608"/>
            <a:ext cx="10515600" cy="522678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Anomaly Detection,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basit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anlamıyla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veride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beklenmedik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durumların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kalıpların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bulunmasını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sağlayan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tekniktir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Anomali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tespiti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izinsiz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giriş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tespiti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dolandırıcılık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tespiti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arıza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tespiti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sistem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sağlığının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izlenmesi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 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sensör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 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ağlarında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olay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tespiti</a:t>
            </a:r>
            <a:r>
              <a:rPr lang="en-US" sz="1800" dirty="0">
                <a:ea typeface="Times New Roman" panose="02020603050405020304" pitchFamily="18" charset="0"/>
              </a:rPr>
              <a:t> vb.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gibi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çeşitli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alanlarda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uygulanabilir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Anomalilerin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adet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tipi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Bu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tipteki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verilere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ait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sahadan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alınmış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herhangi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dosya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elimizde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bulunmadığından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dolayı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zararlı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yazılımda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olduğu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gibi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400’er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adet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log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kaydı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log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dosyaları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oluşturduk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bunları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projeye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import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etti</a:t>
            </a:r>
            <a:r>
              <a:rPr lang="en-US" sz="1800" dirty="0" err="1">
                <a:ea typeface="Times New Roman" panose="02020603050405020304" pitchFamily="18" charset="0"/>
              </a:rPr>
              <a:t>k</a:t>
            </a:r>
            <a:r>
              <a:rPr lang="en-US" sz="1800" dirty="0"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372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360722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Logların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aktarımı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sonrasında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grafiğe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aktarımını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gerçekleştirdik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Grafik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üzerinde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tarihsel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yakınlaştırma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uzaklaştırma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gibi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işlemler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herhangi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tipi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tipleri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kapatarak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yalnızca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diğer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tipteki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anomalileri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görüntüleyebilme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işlemleri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yapılabilmektedir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Bunların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yanı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sıra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aktivitelerin</a:t>
            </a:r>
            <a:r>
              <a:rPr lang="en-US" sz="1800" dirty="0"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üzerine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gelindiğinde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ise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anomali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ile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ilgili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bilgiler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verilmektedir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sim 1" descr="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A640C94B-01B9-38F3-A8CF-E76A439657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98" y="2691193"/>
            <a:ext cx="7487804" cy="27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77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639416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İlgili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modulün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ERD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modelini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de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oluşturduk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sim 1" descr="metin, makbuz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56786E6E-7FD1-8625-8B46-116F0F62B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41" y="2085308"/>
            <a:ext cx="7808518" cy="26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3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724760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ea typeface="Times New Roman" panose="02020603050405020304" pitchFamily="18" charset="0"/>
              </a:rPr>
              <a:t>Tehdit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İstihbaratı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siber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uzaydaki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zararlı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olayları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azaltmaya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yardımcı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olan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tehditler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tehdit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aktörleri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hakkındaki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bilgiler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bütünlüğüdür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Projede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4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adet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grafiği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E93A140B-92EE-464A-8E02-5930371868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13" y="2518236"/>
            <a:ext cx="4933087" cy="3425238"/>
          </a:xfrm>
          <a:prstGeom prst="rect">
            <a:avLst/>
          </a:prstGeom>
        </p:spPr>
      </p:pic>
      <p:pic>
        <p:nvPicPr>
          <p:cNvPr id="5" name="Resim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DF8910FA-139E-4D61-12EB-710D2A7116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53" y="2686686"/>
            <a:ext cx="4032734" cy="32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9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GÜVENLİ YAZILIM GELİŞTİRME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28731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1800" dirty="0">
                <a:effectLst/>
              </a:rPr>
              <a:t>Yazılımın, tehdit altındayken </a:t>
            </a:r>
            <a:r>
              <a:rPr lang="tr-TR" sz="1800" dirty="0" err="1">
                <a:effectLst/>
              </a:rPr>
              <a:t>işlevlerini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doğru</a:t>
            </a:r>
            <a:r>
              <a:rPr lang="tr-TR" sz="1800" dirty="0">
                <a:effectLst/>
              </a:rPr>
              <a:t> bir </a:t>
            </a:r>
            <a:r>
              <a:rPr lang="tr-TR" sz="1800" dirty="0" err="1">
                <a:effectLst/>
              </a:rPr>
              <a:t>şekilde</a:t>
            </a:r>
            <a:r>
              <a:rPr lang="tr-TR" sz="1800" dirty="0">
                <a:effectLst/>
              </a:rPr>
              <a:t> yerine getirmeye devam edecek </a:t>
            </a:r>
            <a:r>
              <a:rPr lang="tr-TR" sz="1800" dirty="0" err="1">
                <a:effectLst/>
              </a:rPr>
              <a:t>şekilde</a:t>
            </a:r>
            <a:r>
              <a:rPr lang="tr-TR" sz="1800" dirty="0">
                <a:effectLst/>
              </a:rPr>
              <a:t> korunmasıdır. Bir yazılımın </a:t>
            </a:r>
            <a:r>
              <a:rPr lang="tr-TR" sz="1800" dirty="0" err="1">
                <a:effectLst/>
              </a:rPr>
              <a:t>güvenliği</a:t>
            </a:r>
            <a:r>
              <a:rPr lang="tr-TR" sz="1800" dirty="0">
                <a:effectLst/>
              </a:rPr>
              <a:t> yazılımı ortaya </a:t>
            </a:r>
            <a:r>
              <a:rPr lang="tr-TR" sz="1800" dirty="0" err="1">
                <a:effectLst/>
              </a:rPr>
              <a:t>çıkarmak</a:t>
            </a:r>
            <a:r>
              <a:rPr lang="tr-TR" sz="1800" dirty="0">
                <a:effectLst/>
              </a:rPr>
              <a:t> kadar </a:t>
            </a:r>
            <a:r>
              <a:rPr lang="tr-TR" sz="1800" dirty="0" err="1">
                <a:effectLst/>
              </a:rPr>
              <a:t>mühimdir</a:t>
            </a:r>
            <a:r>
              <a:rPr lang="tr-TR" sz="1800" dirty="0">
                <a:effectLst/>
              </a:rPr>
              <a:t>. Yazılım </a:t>
            </a:r>
            <a:r>
              <a:rPr lang="tr-TR" sz="1800" dirty="0" err="1">
                <a:effectLst/>
              </a:rPr>
              <a:t>güvenliği</a:t>
            </a:r>
            <a:r>
              <a:rPr lang="tr-TR" sz="1800" dirty="0">
                <a:effectLst/>
              </a:rPr>
              <a:t> faaliyetlerinin amacı </a:t>
            </a:r>
            <a:r>
              <a:rPr lang="tr-TR" sz="1800" dirty="0" err="1">
                <a:effectLst/>
              </a:rPr>
              <a:t>tüm</a:t>
            </a:r>
            <a:r>
              <a:rPr lang="tr-TR" sz="1800" dirty="0">
                <a:effectLst/>
              </a:rPr>
              <a:t> bilgi </a:t>
            </a:r>
            <a:r>
              <a:rPr lang="tr-TR" sz="1800" dirty="0" err="1">
                <a:effectLst/>
              </a:rPr>
              <a:t>güvenliği</a:t>
            </a:r>
            <a:r>
              <a:rPr lang="tr-TR" sz="1800" dirty="0">
                <a:effectLst/>
              </a:rPr>
              <a:t> tehditlerine </a:t>
            </a:r>
            <a:r>
              <a:rPr lang="tr-TR" sz="1800" dirty="0" err="1">
                <a:effectLst/>
              </a:rPr>
              <a:t>karşı</a:t>
            </a:r>
            <a:r>
              <a:rPr lang="tr-TR" sz="1800" dirty="0">
                <a:effectLst/>
              </a:rPr>
              <a:t> daha </a:t>
            </a:r>
            <a:r>
              <a:rPr lang="tr-TR" sz="1800" dirty="0" err="1">
                <a:effectLst/>
              </a:rPr>
              <a:t>dirençli</a:t>
            </a:r>
            <a:r>
              <a:rPr lang="tr-TR" sz="1800" dirty="0">
                <a:effectLst/>
              </a:rPr>
              <a:t> ve hatasız </a:t>
            </a:r>
            <a:r>
              <a:rPr lang="tr-TR" sz="1800" dirty="0" err="1">
                <a:effectLst/>
              </a:rPr>
              <a:t>çalışan</a:t>
            </a:r>
            <a:r>
              <a:rPr lang="tr-TR" sz="1800" dirty="0">
                <a:effectLst/>
              </a:rPr>
              <a:t> yazılım </a:t>
            </a:r>
            <a:r>
              <a:rPr lang="tr-TR" sz="1800" dirty="0" err="1">
                <a:effectLst/>
              </a:rPr>
              <a:t>üretmektir</a:t>
            </a:r>
            <a:r>
              <a:rPr lang="tr-TR" sz="1800" dirty="0">
                <a:effectLst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1800" dirty="0">
                <a:effectLst/>
              </a:rPr>
              <a:t>Bu </a:t>
            </a:r>
            <a:r>
              <a:rPr lang="tr-TR" sz="1800" dirty="0" err="1">
                <a:effectLst/>
              </a:rPr>
              <a:t>sürecin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yürütülmemesi</a:t>
            </a:r>
            <a:r>
              <a:rPr lang="tr-TR" sz="1800" dirty="0">
                <a:effectLst/>
              </a:rPr>
              <a:t> durumunda saldırılara maruz kalabilir ve yazılımın tamamen durdurulması ya da </a:t>
            </a:r>
            <a:r>
              <a:rPr lang="tr-TR" sz="1800" dirty="0" err="1">
                <a:effectLst/>
              </a:rPr>
              <a:t>doğru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çalışmasının</a:t>
            </a:r>
            <a:r>
              <a:rPr lang="tr-TR" sz="1800" dirty="0">
                <a:effectLst/>
              </a:rPr>
              <a:t> engellenmesi, istenmeyen amaca hizmet etmesi veya bilgi sızıntılarına engel olunamaz.</a:t>
            </a:r>
            <a:endParaRPr lang="tr-TR" sz="1800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459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Resim 7" descr="metin, ekran görüntüsü, daire, diyagram içeren bir resim&#10;&#10;Açıklama otomatik olarak oluşturuldu">
            <a:extLst>
              <a:ext uri="{FF2B5EF4-FFF2-40B4-BE49-F238E27FC236}">
                <a16:creationId xmlns:a16="http://schemas.microsoft.com/office/drawing/2014/main" id="{D7248766-5784-90FD-54A3-31DDFC2A9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" y="1425574"/>
            <a:ext cx="5219700" cy="3742055"/>
          </a:xfrm>
          <a:prstGeom prst="rect">
            <a:avLst/>
          </a:prstGeom>
        </p:spPr>
      </p:pic>
      <p:pic>
        <p:nvPicPr>
          <p:cNvPr id="9" name="Resim 8" descr="metin, ekran görüntüsü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F3D2D3F2-6F9B-BEF6-D823-0502FAC93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70" y="1425574"/>
            <a:ext cx="5219700" cy="37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00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724760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 err="1">
                <a:effectLst/>
                <a:ea typeface="Times New Roman" panose="02020603050405020304" pitchFamily="18" charset="0"/>
              </a:rPr>
              <a:t>Zararlı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Yazılım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ea typeface="Times New Roman" panose="02020603050405020304" pitchFamily="18" charset="0"/>
              </a:rPr>
              <a:t>Analizi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,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virüs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solucan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truva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atı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rootkit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arka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kapı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gibi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belirli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kötü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amaçlı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yazılım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örneğinin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işlevselliğini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kaynağını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potansiyel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etkisini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belirleme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çalışması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veya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sürecidir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 err="1">
                <a:effectLst/>
                <a:ea typeface="Times New Roman" panose="02020603050405020304" pitchFamily="18" charset="0"/>
              </a:rPr>
              <a:t>Projede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3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adet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grafiği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Times New Roman" panose="02020603050405020304" pitchFamily="18" charset="0"/>
              </a:rPr>
              <a:t>bulunmaktadır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</a:t>
            </a:r>
            <a:endParaRPr lang="tr-TR" sz="1800" dirty="0">
              <a:effectLst/>
              <a:ea typeface="Times New Roman" panose="02020603050405020304" pitchFamily="18" charset="0"/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Resim 5" descr="metin, ekran görüntüsü, diyagram, sayı, numara içeren bir resim&#10;&#10;Açıklama otomatik olarak oluşturuldu">
            <a:extLst>
              <a:ext uri="{FF2B5EF4-FFF2-40B4-BE49-F238E27FC236}">
                <a16:creationId xmlns:a16="http://schemas.microsoft.com/office/drawing/2014/main" id="{D9FF8BDA-C097-DEE5-790F-D0956AAA5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716" y="2344491"/>
            <a:ext cx="5389626" cy="38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82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sim 1" descr="metin, ekran görüntüsü, daire, yazı tipi içeren bir resim&#10;&#10;Açıklama otomatik olarak oluşturuldu">
            <a:extLst>
              <a:ext uri="{FF2B5EF4-FFF2-40B4-BE49-F238E27FC236}">
                <a16:creationId xmlns:a16="http://schemas.microsoft.com/office/drawing/2014/main" id="{4D4F8C04-4B21-17DE-142C-AC46AD312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8" y="1548126"/>
            <a:ext cx="4572825" cy="3469138"/>
          </a:xfrm>
          <a:prstGeom prst="rect">
            <a:avLst/>
          </a:prstGeom>
        </p:spPr>
      </p:pic>
      <p:pic>
        <p:nvPicPr>
          <p:cNvPr id="3" name="Resim 2" descr="metin, ekran görüntüsü, diyagram, renklilik içeren bir resim&#10;&#10;Açıklama otomatik olarak oluşturuldu">
            <a:extLst>
              <a:ext uri="{FF2B5EF4-FFF2-40B4-BE49-F238E27FC236}">
                <a16:creationId xmlns:a16="http://schemas.microsoft.com/office/drawing/2014/main" id="{26390584-9EA6-8CBB-C3EF-B019FFF77F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59" y="1548126"/>
            <a:ext cx="4572826" cy="354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0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UTM ARAYÜZÜ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BC68F3B-624C-4BAD-8235-075E20F5C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29" y="1287314"/>
            <a:ext cx="10515600" cy="5226783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1800" dirty="0">
                <a:effectLst/>
              </a:rPr>
              <a:t>UTM, birden </a:t>
            </a:r>
            <a:r>
              <a:rPr lang="tr-TR" sz="1800" dirty="0" err="1">
                <a:effectLst/>
              </a:rPr>
              <a:t>çok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güvenlik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özelliği</a:t>
            </a:r>
            <a:r>
              <a:rPr lang="tr-TR" sz="1800" dirty="0">
                <a:effectLst/>
              </a:rPr>
              <a:t> ve servislerinin bir cihazda veya hizmette sunularak kullanıcıların </a:t>
            </a:r>
            <a:r>
              <a:rPr lang="tr-TR" sz="1800" dirty="0" err="1">
                <a:effectLst/>
              </a:rPr>
              <a:t>basitleştirilmis</a:t>
            </a:r>
            <a:r>
              <a:rPr lang="tr-TR" sz="1800" dirty="0">
                <a:effectLst/>
              </a:rPr>
              <a:t>̧ bir </a:t>
            </a:r>
            <a:r>
              <a:rPr lang="tr-TR" sz="1800" dirty="0" err="1">
                <a:effectLst/>
              </a:rPr>
              <a:t>şekilde</a:t>
            </a:r>
            <a:r>
              <a:rPr lang="tr-TR" sz="1800" dirty="0">
                <a:effectLst/>
              </a:rPr>
              <a:t> korunması ve </a:t>
            </a:r>
            <a:r>
              <a:rPr lang="tr-TR" sz="1800" dirty="0" err="1">
                <a:effectLst/>
              </a:rPr>
              <a:t>kontrolünün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sağlanmasıdır</a:t>
            </a:r>
            <a:r>
              <a:rPr lang="tr-TR" sz="1800" dirty="0">
                <a:effectLst/>
              </a:rPr>
              <a:t>. Dolayısıyla merkezi bir </a:t>
            </a:r>
            <a:r>
              <a:rPr lang="tr-TR" sz="1800" dirty="0" err="1">
                <a:effectLst/>
              </a:rPr>
              <a:t>yönetim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sağlanarak</a:t>
            </a:r>
            <a:r>
              <a:rPr lang="tr-TR" sz="1800" dirty="0">
                <a:effectLst/>
              </a:rPr>
              <a:t> kontrol ve organizasyon </a:t>
            </a:r>
            <a:r>
              <a:rPr lang="tr-TR" sz="1800" dirty="0" err="1">
                <a:effectLst/>
              </a:rPr>
              <a:t>kolaylaştırılmıs</a:t>
            </a:r>
            <a:r>
              <a:rPr lang="tr-TR" sz="1800" dirty="0">
                <a:effectLst/>
              </a:rPr>
              <a:t>̧ olur.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tr-TR" sz="1800" dirty="0" err="1">
                <a:effectLst/>
              </a:rPr>
              <a:t>İçerisinde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Güvenlik</a:t>
            </a:r>
            <a:r>
              <a:rPr lang="tr-TR" sz="1800" dirty="0">
                <a:effectLst/>
              </a:rPr>
              <a:t> Duvarı, VPN, Saldırı Tespit ve </a:t>
            </a:r>
            <a:r>
              <a:rPr lang="tr-TR" sz="1800" dirty="0" err="1">
                <a:effectLst/>
              </a:rPr>
              <a:t>Önleme</a:t>
            </a:r>
            <a:r>
              <a:rPr lang="tr-TR" sz="1800" dirty="0">
                <a:effectLst/>
              </a:rPr>
              <a:t>, Web Filtreleme, </a:t>
            </a:r>
            <a:r>
              <a:rPr lang="tr-TR" sz="1800" dirty="0" err="1">
                <a:effectLst/>
              </a:rPr>
              <a:t>Antivirüs</a:t>
            </a:r>
            <a:r>
              <a:rPr lang="tr-TR" sz="1800" dirty="0">
                <a:effectLst/>
              </a:rPr>
              <a:t> Gateway, Anti-</a:t>
            </a:r>
            <a:r>
              <a:rPr lang="tr-TR" sz="1800" dirty="0" err="1">
                <a:effectLst/>
              </a:rPr>
              <a:t>Spam</a:t>
            </a:r>
            <a:r>
              <a:rPr lang="tr-TR" sz="1800" dirty="0">
                <a:effectLst/>
              </a:rPr>
              <a:t>, </a:t>
            </a:r>
            <a:r>
              <a:rPr lang="tr-TR" sz="1800" dirty="0" err="1">
                <a:effectLst/>
              </a:rPr>
              <a:t>İçerik</a:t>
            </a:r>
            <a:r>
              <a:rPr lang="tr-TR" sz="1800" dirty="0">
                <a:effectLst/>
              </a:rPr>
              <a:t> Filtreleme</a:t>
            </a:r>
            <a:r>
              <a:rPr lang="tr-TR" sz="1800" dirty="0"/>
              <a:t> </a:t>
            </a:r>
            <a:r>
              <a:rPr lang="tr-TR" sz="1800" dirty="0">
                <a:effectLst/>
              </a:rPr>
              <a:t>gibi </a:t>
            </a:r>
            <a:r>
              <a:rPr lang="tr-TR" sz="1800" dirty="0" err="1">
                <a:effectLst/>
              </a:rPr>
              <a:t>özellikler</a:t>
            </a:r>
            <a:r>
              <a:rPr lang="tr-TR" sz="1800" dirty="0">
                <a:effectLst/>
              </a:rPr>
              <a:t> ve daha fazlasını barındırabilir. Bunların yansıra </a:t>
            </a:r>
            <a:r>
              <a:rPr lang="tr-TR" sz="1800" dirty="0" err="1">
                <a:effectLst/>
              </a:rPr>
              <a:t>yönetim</a:t>
            </a:r>
            <a:r>
              <a:rPr lang="tr-TR" sz="1800" dirty="0">
                <a:effectLst/>
              </a:rPr>
              <a:t> konsolu sayesinde verileri ve olayları raporlayarak bir sorun durumunda bunu giderme </a:t>
            </a:r>
            <a:r>
              <a:rPr lang="tr-TR" sz="1800" dirty="0" err="1">
                <a:effectLst/>
              </a:rPr>
              <a:t>aşamasında</a:t>
            </a:r>
            <a:r>
              <a:rPr lang="tr-TR" sz="1800" dirty="0">
                <a:effectLst/>
              </a:rPr>
              <a:t> </a:t>
            </a:r>
            <a:r>
              <a:rPr lang="tr-TR" sz="1800" dirty="0" err="1">
                <a:effectLst/>
              </a:rPr>
              <a:t>yöneticilere</a:t>
            </a:r>
            <a:r>
              <a:rPr lang="tr-TR" sz="1800" dirty="0">
                <a:effectLst/>
              </a:rPr>
              <a:t> otomatik olarak rehberlik edebilir ve ayrıca maliyet de azaltılır.</a:t>
            </a:r>
            <a:endParaRPr lang="tr-TR" sz="1800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28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İçerik Yer Tutucusu 7" descr="metin, erkek eşek, kriko, vale (iskambil), demir sancağı içeren bir resim&#10;&#10;Açıklama otomatik olarak oluşturuldu">
            <a:extLst>
              <a:ext uri="{FF2B5EF4-FFF2-40B4-BE49-F238E27FC236}">
                <a16:creationId xmlns:a16="http://schemas.microsoft.com/office/drawing/2014/main" id="{E24DF054-2CB4-7A9D-098D-4FEF5F096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68" y="924658"/>
            <a:ext cx="7115511" cy="5008684"/>
          </a:xfrm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65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F36682-E825-49DC-876C-7476D1EB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1" y="416438"/>
            <a:ext cx="10515600" cy="661817"/>
          </a:xfrm>
        </p:spPr>
        <p:txBody>
          <a:bodyPr>
            <a:normAutofit/>
          </a:bodyPr>
          <a:lstStyle/>
          <a:p>
            <a:r>
              <a:rPr lang="tr-TR" sz="3000" b="1" dirty="0">
                <a:latin typeface="+mn-lt"/>
              </a:rPr>
              <a:t>Sektördeki UTM </a:t>
            </a:r>
            <a:r>
              <a:rPr lang="tr-TR" sz="3000" b="1" dirty="0" err="1">
                <a:latin typeface="+mn-lt"/>
              </a:rPr>
              <a:t>Arayüz</a:t>
            </a:r>
            <a:r>
              <a:rPr lang="tr-TR" sz="3000" b="1" dirty="0">
                <a:latin typeface="+mn-lt"/>
              </a:rPr>
              <a:t> Örnekleri</a:t>
            </a:r>
          </a:p>
        </p:txBody>
      </p:sp>
      <p:pic>
        <p:nvPicPr>
          <p:cNvPr id="6" name="İçerik Yer Tutucusu 5" descr="ekran görüntüsü, yazılım, multimedya yazılımı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358D821E-D73A-0E7E-BEA8-088EE1EDF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58" y="1354734"/>
            <a:ext cx="7556542" cy="4725137"/>
          </a:xfrm>
        </p:spPr>
      </p:pic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613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İçerik Yer Tutucusu 9" descr="ekran görüntüsü, multimedya yazılımı, yazılım, grafik yazılımı içeren bir resim&#10;&#10;Açıklama otomatik olarak oluşturuldu">
            <a:extLst>
              <a:ext uri="{FF2B5EF4-FFF2-40B4-BE49-F238E27FC236}">
                <a16:creationId xmlns:a16="http://schemas.microsoft.com/office/drawing/2014/main" id="{E90763D1-FC0C-6F87-B0E6-F2606F811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74" y="609600"/>
            <a:ext cx="9245110" cy="5205984"/>
          </a:xfrm>
        </p:spPr>
      </p:pic>
    </p:spTree>
    <p:extLst>
      <p:ext uri="{BB962C8B-B14F-4D97-AF65-F5344CB8AC3E}">
        <p14:creationId xmlns:p14="http://schemas.microsoft.com/office/powerpoint/2010/main" val="223366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54F9F444-9F79-4DE2-A1E4-FF33B3C9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2" y="6356351"/>
            <a:ext cx="12200942" cy="24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İçerik Yer Tutucusu 9" descr="metin, diyagram, yazılım, yazı tipi içeren bir resim&#10;&#10;Açıklama otomatik olarak oluşturuldu">
            <a:extLst>
              <a:ext uri="{FF2B5EF4-FFF2-40B4-BE49-F238E27FC236}">
                <a16:creationId xmlns:a16="http://schemas.microsoft.com/office/drawing/2014/main" id="{6546880D-1F34-C73C-850A-5D70B23A4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27" y="658368"/>
            <a:ext cx="9600346" cy="4998720"/>
          </a:xfrm>
        </p:spPr>
      </p:pic>
    </p:spTree>
    <p:extLst>
      <p:ext uri="{BB962C8B-B14F-4D97-AF65-F5344CB8AC3E}">
        <p14:creationId xmlns:p14="http://schemas.microsoft.com/office/powerpoint/2010/main" val="2069805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1444</TotalTime>
  <Words>1582</Words>
  <Application>Microsoft Macintosh PowerPoint</Application>
  <PresentationFormat>Geniş ekran</PresentationFormat>
  <Paragraphs>87</Paragraphs>
  <Slides>42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8" baseType="lpstr">
      <vt:lpstr>Arial</vt:lpstr>
      <vt:lpstr>Bookman Old Style</vt:lpstr>
      <vt:lpstr>Calibri</vt:lpstr>
      <vt:lpstr>Calibri Light</vt:lpstr>
      <vt:lpstr>Symbol</vt:lpstr>
      <vt:lpstr>Office Teması</vt:lpstr>
      <vt:lpstr>Tez Konusu: Akıllı Şebekeler İçin Güvenli Yazılım Geliştirme Temellerine Uygun Bir UTM Arayüz Tasarımı</vt:lpstr>
      <vt:lpstr>Tez İçerik</vt:lpstr>
      <vt:lpstr>ÖZET</vt:lpstr>
      <vt:lpstr>GÜVENLİ YAZILIM GELİŞTİRME</vt:lpstr>
      <vt:lpstr>UTM ARAYÜZÜ</vt:lpstr>
      <vt:lpstr>PowerPoint Sunusu</vt:lpstr>
      <vt:lpstr>Sektördeki UTM Arayüz Örnekleri</vt:lpstr>
      <vt:lpstr>PowerPoint Sunusu</vt:lpstr>
      <vt:lpstr>PowerPoint Sunusu</vt:lpstr>
      <vt:lpstr>TASARIM</vt:lpstr>
      <vt:lpstr>Ana Sayfa Tasarımı</vt:lpstr>
      <vt:lpstr>PowerPoint Sunusu</vt:lpstr>
      <vt:lpstr>Giriş</vt:lpstr>
      <vt:lpstr>PowerPoint Sunusu</vt:lpstr>
      <vt:lpstr>Authorization</vt:lpstr>
      <vt:lpstr>PowerPoint Sunusu</vt:lpstr>
      <vt:lpstr>Authentication</vt:lpstr>
      <vt:lpstr>PowerPoint Sunusu</vt:lpstr>
      <vt:lpstr>PowerPoint Sunusu</vt:lpstr>
      <vt:lpstr>PowerPoint Sunusu</vt:lpstr>
      <vt:lpstr>Kullanıcı</vt:lpstr>
      <vt:lpstr>Parola Geçerlilik Süresi</vt:lpstr>
      <vt:lpstr>Oturum Geçerlilik Süresi</vt:lpstr>
      <vt:lpstr>Roller</vt:lpstr>
      <vt:lpstr>PowerPoint Sunusu</vt:lpstr>
      <vt:lpstr>PowerPoint Sunusu</vt:lpstr>
      <vt:lpstr>PowerPoint Sunusu</vt:lpstr>
      <vt:lpstr>MODÜLLER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SGOM Temelleri, Altyapısı ve Teknolojisi </dc:title>
  <dc:creator>MusaBalta</dc:creator>
  <cp:lastModifiedBy>Barış Yılmaz</cp:lastModifiedBy>
  <cp:revision>228</cp:revision>
  <dcterms:created xsi:type="dcterms:W3CDTF">2021-02-26T07:40:51Z</dcterms:created>
  <dcterms:modified xsi:type="dcterms:W3CDTF">2023-06-14T11:32:52Z</dcterms:modified>
</cp:coreProperties>
</file>